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4630400" cy="8229600"/>
  <p:notesSz cx="8229600" cy="14630400"/>
  <p:embeddedFontLst>
    <p:embeddedFont>
      <p:font typeface="Inter"/>
      <p:regular r:id="rId27"/>
    </p:embeddedFont>
    <p:embeddedFont>
      <p:font typeface="Inter"/>
      <p:regular r:id="rId28"/>
    </p:embeddedFont>
    <p:embeddedFont>
      <p:font typeface="Inter"/>
      <p:regular r:id="rId29"/>
    </p:embeddedFont>
    <p:embeddedFont>
      <p:font typeface="Inter"/>
      <p:regular r:id="rId30"/>
    </p:embeddedFont>
    <p:embeddedFont>
      <p:font typeface="Inter"/>
      <p:regular r:id="rId31"/>
    </p:embeddedFont>
    <p:embeddedFont>
      <p:font typeface="Inter"/>
      <p:regular r:id="rId32"/>
    </p:embeddedFont>
    <p:embeddedFont>
      <p:font typeface="Inter"/>
      <p:regular r:id="rId33"/>
    </p:embeddedFont>
    <p:embeddedFont>
      <p:font typeface="Inter"/>
      <p:regular r:id="rId3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27" Type="http://schemas.openxmlformats.org/officeDocument/2006/relationships/font" Target="fonts/font1.fntdata"/><Relationship Id="rId28" Type="http://schemas.openxmlformats.org/officeDocument/2006/relationships/font" Target="fonts/font2.fntdata"/><Relationship Id="rId29" Type="http://schemas.openxmlformats.org/officeDocument/2006/relationships/font" Target="fonts/font3.fntdata"/><Relationship Id="rId30" Type="http://schemas.openxmlformats.org/officeDocument/2006/relationships/font" Target="fonts/font4.fntdata"/><Relationship Id="rId31" Type="http://schemas.openxmlformats.org/officeDocument/2006/relationships/font" Target="fonts/font5.fntdata"/><Relationship Id="rId32" Type="http://schemas.openxmlformats.org/officeDocument/2006/relationships/font" Target="fonts/font6.fntdata"/><Relationship Id="rId33" Type="http://schemas.openxmlformats.org/officeDocument/2006/relationships/font" Target="fonts/font7.fntdata"/><Relationship Id="rId3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sv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svg"/><Relationship Id="rId7" Type="http://schemas.openxmlformats.org/officeDocument/2006/relationships/image" Target="../media/image-11-7.png"/><Relationship Id="rId8" Type="http://schemas.openxmlformats.org/officeDocument/2006/relationships/image" Target="../media/image-11-8.png"/><Relationship Id="rId9" Type="http://schemas.openxmlformats.org/officeDocument/2006/relationships/image" Target="../media/image-11-9.svg"/><Relationship Id="rId10" Type="http://schemas.openxmlformats.org/officeDocument/2006/relationships/image" Target="../media/image-11-10.png"/><Relationship Id="rId11" Type="http://schemas.openxmlformats.org/officeDocument/2006/relationships/image" Target="../media/image-11-11.png"/><Relationship Id="rId12" Type="http://schemas.openxmlformats.org/officeDocument/2006/relationships/image" Target="../media/image-11-12.svg"/><Relationship Id="rId13" Type="http://schemas.openxmlformats.org/officeDocument/2006/relationships/slideLayout" Target="../slideLayouts/slideLayout12.xml"/><Relationship Id="rId1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slideLayout" Target="../slideLayouts/slideLayout13.xml"/><Relationship Id="rId9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svg"/><Relationship Id="rId3" Type="http://schemas.openxmlformats.org/officeDocument/2006/relationships/image" Target="../media/image-17-3.png"/><Relationship Id="rId4" Type="http://schemas.openxmlformats.org/officeDocument/2006/relationships/image" Target="../media/image-17-4.svg"/><Relationship Id="rId5" Type="http://schemas.openxmlformats.org/officeDocument/2006/relationships/image" Target="../media/image-17-5.png"/><Relationship Id="rId6" Type="http://schemas.openxmlformats.org/officeDocument/2006/relationships/image" Target="../media/image-17-6.svg"/><Relationship Id="rId7" Type="http://schemas.openxmlformats.org/officeDocument/2006/relationships/image" Target="../media/image-17-7.png"/><Relationship Id="rId8" Type="http://schemas.openxmlformats.org/officeDocument/2006/relationships/slideLayout" Target="../slideLayouts/slideLayout18.xml"/><Relationship Id="rId9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image" Target="../media/image-18-4.png"/><Relationship Id="rId5" Type="http://schemas.openxmlformats.org/officeDocument/2006/relationships/image" Target="../media/image-18-5.png"/><Relationship Id="rId6" Type="http://schemas.openxmlformats.org/officeDocument/2006/relationships/slideLayout" Target="../slideLayouts/slideLayout19.xml"/><Relationship Id="rId7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svg"/><Relationship Id="rId3" Type="http://schemas.openxmlformats.org/officeDocument/2006/relationships/image" Target="../media/image-19-3.png"/><Relationship Id="rId4" Type="http://schemas.openxmlformats.org/officeDocument/2006/relationships/image" Target="../media/image-19-4.svg"/><Relationship Id="rId5" Type="http://schemas.openxmlformats.org/officeDocument/2006/relationships/image" Target="../media/image-19-5.png"/><Relationship Id="rId6" Type="http://schemas.openxmlformats.org/officeDocument/2006/relationships/image" Target="../media/image-19-6.svg"/><Relationship Id="rId7" Type="http://schemas.openxmlformats.org/officeDocument/2006/relationships/image" Target="../media/image-19-7.png"/><Relationship Id="rId8" Type="http://schemas.openxmlformats.org/officeDocument/2006/relationships/image" Target="../media/image-19-8.svg"/><Relationship Id="rId9" Type="http://schemas.openxmlformats.org/officeDocument/2006/relationships/slideLayout" Target="../slideLayouts/slideLayout20.xml"/><Relationship Id="rId10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svg"/><Relationship Id="rId9" Type="http://schemas.openxmlformats.org/officeDocument/2006/relationships/slideLayout" Target="../slideLayouts/slideLayout6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5951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Investigating the Causes of Player Frustration in Modern Games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76581"/>
            <a:ext cx="42875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 Large-Scale Review Analysis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7710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Jiacheng Xia — NYU Abu Dhabi — Computer Science Capstone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38912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Capstone Mentor: Mohamad Kassab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0071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Secondary Grader: Mai Oudah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51590" y="444698"/>
            <a:ext cx="6082308" cy="504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BERTopic &amp; Custom Stopwords</a:t>
            </a:r>
            <a:endParaRPr lang="en-US" sz="3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590" y="1191458"/>
            <a:ext cx="484465" cy="1143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97504" y="1352907"/>
            <a:ext cx="2505789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Transformer Embeddings</a:t>
            </a:r>
            <a:endParaRPr lang="en-US" sz="1550" dirty="0"/>
          </a:p>
        </p:txBody>
      </p:sp>
      <p:sp>
        <p:nvSpPr>
          <p:cNvPr id="6" name="Text 2"/>
          <p:cNvSpPr/>
          <p:nvPr/>
        </p:nvSpPr>
        <p:spPr>
          <a:xfrm>
            <a:off x="6697504" y="1701879"/>
            <a:ext cx="7367707" cy="516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Replaced bag-of-words with contextual embeddings to capture semantic relationships between reviews</a:t>
            </a:r>
            <a:endParaRPr lang="en-US" sz="12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763" y="2541270"/>
            <a:ext cx="484465" cy="11430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939677" y="2702719"/>
            <a:ext cx="2083951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HDBSCAN Clustering</a:t>
            </a:r>
            <a:endParaRPr lang="en-US" sz="1550" dirty="0"/>
          </a:p>
        </p:txBody>
      </p:sp>
      <p:sp>
        <p:nvSpPr>
          <p:cNvPr id="9" name="Text 4"/>
          <p:cNvSpPr/>
          <p:nvPr/>
        </p:nvSpPr>
        <p:spPr>
          <a:xfrm>
            <a:off x="6939677" y="3051691"/>
            <a:ext cx="7125533" cy="516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Implemented density-based clustering that automatically determines optimal topic count based on data structure</a:t>
            </a:r>
            <a:endParaRPr lang="en-US" sz="12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055" y="3891082"/>
            <a:ext cx="484465" cy="11430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181969" y="4052530"/>
            <a:ext cx="2949535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 Stopword Refinement</a:t>
            </a:r>
            <a:endParaRPr lang="en-US" sz="1550" dirty="0"/>
          </a:p>
        </p:txBody>
      </p:sp>
      <p:sp>
        <p:nvSpPr>
          <p:cNvPr id="12" name="Text 6"/>
          <p:cNvSpPr/>
          <p:nvPr/>
        </p:nvSpPr>
        <p:spPr>
          <a:xfrm>
            <a:off x="7181969" y="4401503"/>
            <a:ext cx="6883241" cy="258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Iteratively built specialized stopword list removing:</a:t>
            </a:r>
            <a:endParaRPr lang="en-US" sz="1250" dirty="0"/>
          </a:p>
        </p:txBody>
      </p:sp>
      <p:sp>
        <p:nvSpPr>
          <p:cNvPr id="13" name="Text 7"/>
          <p:cNvSpPr/>
          <p:nvPr/>
        </p:nvSpPr>
        <p:spPr>
          <a:xfrm>
            <a:off x="7181969" y="4756547"/>
            <a:ext cx="6883241" cy="258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Gaming slang and jargon</a:t>
            </a:r>
            <a:endParaRPr lang="en-US" sz="1250" dirty="0"/>
          </a:p>
        </p:txBody>
      </p:sp>
      <p:sp>
        <p:nvSpPr>
          <p:cNvPr id="14" name="Text 8"/>
          <p:cNvSpPr/>
          <p:nvPr/>
        </p:nvSpPr>
        <p:spPr>
          <a:xfrm>
            <a:off x="7181969" y="5071229"/>
            <a:ext cx="6883241" cy="258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Profanity and emotionally charged filler</a:t>
            </a:r>
            <a:endParaRPr lang="en-US" sz="1250" dirty="0"/>
          </a:p>
        </p:txBody>
      </p:sp>
      <p:sp>
        <p:nvSpPr>
          <p:cNvPr id="15" name="Text 9"/>
          <p:cNvSpPr/>
          <p:nvPr/>
        </p:nvSpPr>
        <p:spPr>
          <a:xfrm>
            <a:off x="7181969" y="5385911"/>
            <a:ext cx="6883241" cy="258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Game-generic terms ("game," "play," "use")</a:t>
            </a:r>
            <a:endParaRPr lang="en-US" sz="1250" dirty="0"/>
          </a:p>
        </p:txBody>
      </p:sp>
      <p:sp>
        <p:nvSpPr>
          <p:cNvPr id="16" name="Text 10"/>
          <p:cNvSpPr/>
          <p:nvPr/>
        </p:nvSpPr>
        <p:spPr>
          <a:xfrm>
            <a:off x="7181969" y="5700593"/>
            <a:ext cx="6883241" cy="258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Platform-specific artifacts</a:t>
            </a:r>
            <a:endParaRPr lang="en-US" sz="1250" dirty="0"/>
          </a:p>
        </p:txBody>
      </p:sp>
      <p:sp>
        <p:nvSpPr>
          <p:cNvPr id="17" name="Text 11"/>
          <p:cNvSpPr/>
          <p:nvPr/>
        </p:nvSpPr>
        <p:spPr>
          <a:xfrm>
            <a:off x="7181969" y="6015276"/>
            <a:ext cx="6883241" cy="258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Community memes and inside jokes</a:t>
            </a:r>
            <a:endParaRPr lang="en-US" sz="1250" dirty="0"/>
          </a:p>
        </p:txBody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228" y="6596420"/>
            <a:ext cx="484465" cy="114300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7424142" y="6757868"/>
            <a:ext cx="2018586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Final Output</a:t>
            </a:r>
            <a:endParaRPr lang="en-US" sz="1550" dirty="0"/>
          </a:p>
        </p:txBody>
      </p:sp>
      <p:sp>
        <p:nvSpPr>
          <p:cNvPr id="20" name="Text 13"/>
          <p:cNvSpPr/>
          <p:nvPr/>
        </p:nvSpPr>
        <p:spPr>
          <a:xfrm>
            <a:off x="7424142" y="7106841"/>
            <a:ext cx="6641068" cy="516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Produced 30 distinct, interpretable frustration topics with clear separation and coherence</a:t>
            </a:r>
            <a:endParaRPr lang="en-US" sz="12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4023" y="972741"/>
            <a:ext cx="12836962" cy="673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Mapping Topics to Non-Functional Requirements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2002512" y="2394228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Usability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754023" y="2860000"/>
            <a:ext cx="3941683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Confusing design elements, balance issues, communication problems, unintuitive interfaces</a:t>
            </a:r>
            <a:endParaRPr lang="en-US" sz="16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8842" y="2076926"/>
            <a:ext cx="4592717" cy="4592717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7300" y="3075384"/>
            <a:ext cx="322302" cy="3223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4694" y="2394228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Accessibility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9934694" y="2860000"/>
            <a:ext cx="3941683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Account linking barriers, OS restrictions, time requirements, physical limitations</a:t>
            </a:r>
            <a:endParaRPr lang="en-US" sz="16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8842" y="2076926"/>
            <a:ext cx="4592717" cy="4592717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90560" y="3075384"/>
            <a:ext cx="322302" cy="3223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4694" y="5024557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Performance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9934694" y="5490329"/>
            <a:ext cx="394168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Crashes, lag, framerate issues, load times, server stability problems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8842" y="2076926"/>
            <a:ext cx="4592717" cy="4592717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90560" y="5348645"/>
            <a:ext cx="322302" cy="322302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002512" y="4852154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Fairness</a:t>
            </a:r>
            <a:endParaRPr lang="en-US" sz="2100" dirty="0"/>
          </a:p>
        </p:txBody>
      </p:sp>
      <p:sp>
        <p:nvSpPr>
          <p:cNvPr id="16" name="Text 8"/>
          <p:cNvSpPr/>
          <p:nvPr/>
        </p:nvSpPr>
        <p:spPr>
          <a:xfrm>
            <a:off x="754023" y="5317927"/>
            <a:ext cx="3941683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Matchmaking imbalance, smurf accounts, cheating, pay-to-win mechanics</a:t>
            </a:r>
            <a:endParaRPr lang="en-US" sz="16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18842" y="2076926"/>
            <a:ext cx="4592717" cy="4592717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17300" y="5348645"/>
            <a:ext cx="322302" cy="322302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754023" y="6911935"/>
            <a:ext cx="1312235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key contribution: Frustration naturally maps to established software engineering categories used in architecture evaluation</a:t>
            </a:r>
            <a:endParaRPr lang="en-US" sz="16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3168" y="458153"/>
            <a:ext cx="4165878" cy="520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Usability Failures</a:t>
            </a:r>
            <a:endParaRPr lang="en-US" sz="3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3168" y="1416129"/>
            <a:ext cx="6528792" cy="652879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26060" y="1416129"/>
            <a:ext cx="6528792" cy="1505783"/>
          </a:xfrm>
          <a:prstGeom prst="roundRect">
            <a:avLst>
              <a:gd name="adj" fmla="val 4648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026" y="1339096"/>
            <a:ext cx="199906" cy="199906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1979" y="2799040"/>
            <a:ext cx="199906" cy="19990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798832" y="1688902"/>
            <a:ext cx="2724745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Balance Changes (Topic 0)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7798832" y="2115741"/>
            <a:ext cx="5983248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"They keep nerfing my favorite character every patch. What's the point of learning the game when everything changes constantly?"</a:t>
            </a:r>
            <a:endParaRPr lang="en-US" sz="1300" dirty="0"/>
          </a:p>
        </p:txBody>
      </p:sp>
      <p:sp>
        <p:nvSpPr>
          <p:cNvPr id="9" name="Shape 4"/>
          <p:cNvSpPr/>
          <p:nvPr/>
        </p:nvSpPr>
        <p:spPr>
          <a:xfrm>
            <a:off x="7526060" y="3088481"/>
            <a:ext cx="6528792" cy="1505783"/>
          </a:xfrm>
          <a:prstGeom prst="roundRect">
            <a:avLst>
              <a:gd name="adj" fmla="val 4648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9026" y="3011448"/>
            <a:ext cx="199906" cy="199906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31979" y="4471392"/>
            <a:ext cx="199906" cy="19990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798832" y="3361253"/>
            <a:ext cx="2116693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Toxic Chat (Topic 13)</a:t>
            </a:r>
            <a:endParaRPr lang="en-US" sz="1600" dirty="0"/>
          </a:p>
        </p:txBody>
      </p:sp>
      <p:sp>
        <p:nvSpPr>
          <p:cNvPr id="13" name="Text 6"/>
          <p:cNvSpPr/>
          <p:nvPr/>
        </p:nvSpPr>
        <p:spPr>
          <a:xfrm>
            <a:off x="7798832" y="3788093"/>
            <a:ext cx="5983248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"The community is so toxic that I can't even use voice chat anymore. Getting screamed at by teammates ruins the entire experience."</a:t>
            </a:r>
            <a:endParaRPr lang="en-US" sz="1300" dirty="0"/>
          </a:p>
        </p:txBody>
      </p:sp>
      <p:sp>
        <p:nvSpPr>
          <p:cNvPr id="14" name="Shape 7"/>
          <p:cNvSpPr/>
          <p:nvPr/>
        </p:nvSpPr>
        <p:spPr>
          <a:xfrm>
            <a:off x="7526060" y="4760833"/>
            <a:ext cx="6528792" cy="1505783"/>
          </a:xfrm>
          <a:prstGeom prst="roundRect">
            <a:avLst>
              <a:gd name="adj" fmla="val 4648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9026" y="4683800"/>
            <a:ext cx="199906" cy="199906"/>
          </a:xfrm>
          <a:prstGeom prst="rect">
            <a:avLst/>
          </a:prstGeom>
        </p:spPr>
      </p:pic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31979" y="6143744"/>
            <a:ext cx="199906" cy="199906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7798832" y="5033605"/>
            <a:ext cx="3662005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Grind-Heavy Progression (Topic 23)</a:t>
            </a:r>
            <a:endParaRPr lang="en-US" sz="1600" dirty="0"/>
          </a:p>
        </p:txBody>
      </p:sp>
      <p:sp>
        <p:nvSpPr>
          <p:cNvPr id="18" name="Text 9"/>
          <p:cNvSpPr/>
          <p:nvPr/>
        </p:nvSpPr>
        <p:spPr>
          <a:xfrm>
            <a:off x="7798832" y="5460444"/>
            <a:ext cx="5983248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"It takes 40+ hours of mindless grinding just to unlock basic features. The progression system feels designed to waste our time."</a:t>
            </a:r>
            <a:endParaRPr lang="en-US" sz="1300" dirty="0"/>
          </a:p>
        </p:txBody>
      </p:sp>
      <p:sp>
        <p:nvSpPr>
          <p:cNvPr id="19" name="Text 10"/>
          <p:cNvSpPr/>
          <p:nvPr/>
        </p:nvSpPr>
        <p:spPr>
          <a:xfrm>
            <a:off x="583168" y="8319730"/>
            <a:ext cx="13464064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Usability failures directly reduce players' ability to interact with game systems effectively and consistently</a:t>
            </a:r>
            <a:endParaRPr lang="en-US" sz="13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6362" y="596384"/>
            <a:ext cx="4833342" cy="580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Accessibility Failures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136362" y="1455301"/>
            <a:ext cx="3829169" cy="2594491"/>
          </a:xfrm>
          <a:prstGeom prst="roundRect">
            <a:avLst>
              <a:gd name="adj" fmla="val 4229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13502" y="1455301"/>
            <a:ext cx="91440" cy="2594491"/>
          </a:xfrm>
          <a:prstGeom prst="roundRect">
            <a:avLst>
              <a:gd name="adj" fmla="val 85311"/>
            </a:avLst>
          </a:prstGeom>
          <a:solidFill>
            <a:srgbClr val="4950BC"/>
          </a:solidFill>
          <a:ln/>
        </p:spPr>
      </p:sp>
      <p:sp>
        <p:nvSpPr>
          <p:cNvPr id="6" name="Text 3"/>
          <p:cNvSpPr/>
          <p:nvPr/>
        </p:nvSpPr>
        <p:spPr>
          <a:xfrm>
            <a:off x="6413421" y="1663779"/>
            <a:ext cx="3343632" cy="5803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Regional Account Restrictions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413421" y="2355413"/>
            <a:ext cx="3343632" cy="1485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Topic 1: Players locked out of Helldivers 2 due to mandatory PSN account linking requirements, particularly affecting regions where PlayStation Network doesn't operate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10151150" y="1455301"/>
            <a:ext cx="3829288" cy="2594491"/>
          </a:xfrm>
          <a:prstGeom prst="roundRect">
            <a:avLst>
              <a:gd name="adj" fmla="val 4229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28290" y="1455301"/>
            <a:ext cx="91440" cy="2594491"/>
          </a:xfrm>
          <a:prstGeom prst="roundRect">
            <a:avLst>
              <a:gd name="adj" fmla="val 85311"/>
            </a:avLst>
          </a:prstGeom>
          <a:solidFill>
            <a:srgbClr val="4950BC"/>
          </a:solidFill>
          <a:ln/>
        </p:spPr>
      </p:sp>
      <p:sp>
        <p:nvSpPr>
          <p:cNvPr id="10" name="Text 7"/>
          <p:cNvSpPr/>
          <p:nvPr/>
        </p:nvSpPr>
        <p:spPr>
          <a:xfrm>
            <a:off x="10428208" y="1663779"/>
            <a:ext cx="3343751" cy="5803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OS-Level Compatibility Issues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10428208" y="2355413"/>
            <a:ext cx="3343751" cy="1485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Topic 12: Linux players completely excluded by mandatory Secure Boot anti-cheat requirements that only function on specific operating systems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6136362" y="4235410"/>
            <a:ext cx="3829169" cy="2594491"/>
          </a:xfrm>
          <a:prstGeom prst="roundRect">
            <a:avLst>
              <a:gd name="adj" fmla="val 4229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113502" y="4235410"/>
            <a:ext cx="91440" cy="2594491"/>
          </a:xfrm>
          <a:prstGeom prst="roundRect">
            <a:avLst>
              <a:gd name="adj" fmla="val 85311"/>
            </a:avLst>
          </a:prstGeom>
          <a:solidFill>
            <a:srgbClr val="4950BC"/>
          </a:solidFill>
          <a:ln/>
        </p:spPr>
      </p:sp>
      <p:sp>
        <p:nvSpPr>
          <p:cNvPr id="14" name="Text 11"/>
          <p:cNvSpPr/>
          <p:nvPr/>
        </p:nvSpPr>
        <p:spPr>
          <a:xfrm>
            <a:off x="6413421" y="4443889"/>
            <a:ext cx="3343632" cy="5803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Time-Gated Progression Systems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6413421" y="5135523"/>
            <a:ext cx="3343632" cy="1485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Topic 19: Battle pass mechanics forcing daily login requirements that exclude players with limited time availability, creating anxiety about missing limited-time rewards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136362" y="7038737"/>
            <a:ext cx="784407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issues don't just frustrate — they physically block access to content, creating strong emotional responses</a:t>
            </a:r>
            <a:endParaRPr lang="en-US" sz="14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7471" y="660916"/>
            <a:ext cx="8715613" cy="640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Performance &amp; Availability Failures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7471" y="1942028"/>
            <a:ext cx="3045738" cy="676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5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—</a:t>
            </a:r>
            <a:endParaRPr lang="en-US" sz="5300" dirty="0"/>
          </a:p>
        </p:txBody>
      </p:sp>
      <p:sp>
        <p:nvSpPr>
          <p:cNvPr id="4" name="Text 2"/>
          <p:cNvSpPr/>
          <p:nvPr/>
        </p:nvSpPr>
        <p:spPr>
          <a:xfrm>
            <a:off x="958929" y="2874645"/>
            <a:ext cx="2562701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Server Issues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17471" y="3399830"/>
            <a:ext cx="3045738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Players reporting server crashes, disconnects, and login queue problems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4019431" y="1942028"/>
            <a:ext cx="3045738" cy="676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5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—</a:t>
            </a:r>
            <a:endParaRPr lang="en-US" sz="5300" dirty="0"/>
          </a:p>
        </p:txBody>
      </p:sp>
      <p:sp>
        <p:nvSpPr>
          <p:cNvPr id="7" name="Text 5"/>
          <p:cNvSpPr/>
          <p:nvPr/>
        </p:nvSpPr>
        <p:spPr>
          <a:xfrm>
            <a:off x="4260890" y="2874645"/>
            <a:ext cx="2562701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FPS Problems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4019431" y="3399830"/>
            <a:ext cx="3045738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Complaints about unplayable framerates, stuttering, and optimization failures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2368391" y="4896207"/>
            <a:ext cx="3045738" cy="676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5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—</a:t>
            </a:r>
            <a:endParaRPr lang="en-US" sz="5300" dirty="0"/>
          </a:p>
        </p:txBody>
      </p:sp>
      <p:sp>
        <p:nvSpPr>
          <p:cNvPr id="10" name="Text 8"/>
          <p:cNvSpPr/>
          <p:nvPr/>
        </p:nvSpPr>
        <p:spPr>
          <a:xfrm>
            <a:off x="2609850" y="5828824"/>
            <a:ext cx="2562701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Network Issues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2368391" y="6354008"/>
            <a:ext cx="3045738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Reports of lag spikes, desync, and connection instability affecting gameplay</a:t>
            </a:r>
            <a:endParaRPr lang="en-US" sz="160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2851" y="1839635"/>
            <a:ext cx="6347698" cy="3462338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7572851" y="5532596"/>
            <a:ext cx="6347698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Performance issues trigger stronger emotional language than most gameplay-related complaints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572851" y="6373058"/>
            <a:ext cx="6347698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an architectural perspective, these correspond directly to availability and performance non-functional requirements</a:t>
            </a:r>
            <a:endParaRPr lang="en-US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0902" y="608528"/>
            <a:ext cx="5532358" cy="691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Fairness Failures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60902" y="1631871"/>
            <a:ext cx="7594997" cy="4681180"/>
          </a:xfrm>
          <a:prstGeom prst="roundRect">
            <a:avLst>
              <a:gd name="adj" fmla="val 198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68522" y="1639491"/>
            <a:ext cx="3789878" cy="3036927"/>
          </a:xfrm>
          <a:prstGeom prst="roundRect">
            <a:avLst>
              <a:gd name="adj" fmla="val 3060"/>
            </a:avLst>
          </a:prstGeom>
          <a:solidFill>
            <a:srgbClr val="DADBF1"/>
          </a:solidFill>
          <a:ln/>
        </p:spPr>
      </p:sp>
      <p:sp>
        <p:nvSpPr>
          <p:cNvPr id="6" name="Text 3"/>
          <p:cNvSpPr/>
          <p:nvPr/>
        </p:nvSpPr>
        <p:spPr>
          <a:xfrm>
            <a:off x="6489740" y="1860709"/>
            <a:ext cx="3347442" cy="6912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Unfair Matchmaking (Topic 3)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489740" y="2684740"/>
            <a:ext cx="3347442" cy="1770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Players report significant skill mismatches and develop suspicions of "rigged" systems designed to manipulate engagement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058400" y="1639491"/>
            <a:ext cx="3789878" cy="3036927"/>
          </a:xfrm>
          <a:prstGeom prst="rect">
            <a:avLst/>
          </a:prstGeom>
          <a:solidFill>
            <a:srgbClr val="DADBF1"/>
          </a:solidFill>
          <a:ln/>
        </p:spPr>
      </p:sp>
      <p:sp>
        <p:nvSpPr>
          <p:cNvPr id="9" name="Shape 6"/>
          <p:cNvSpPr/>
          <p:nvPr/>
        </p:nvSpPr>
        <p:spPr>
          <a:xfrm>
            <a:off x="10058400" y="1639491"/>
            <a:ext cx="30480" cy="3036927"/>
          </a:xfrm>
          <a:prstGeom prst="roundRect">
            <a:avLst>
              <a:gd name="adj" fmla="val 304935"/>
            </a:avLst>
          </a:prstGeom>
          <a:solidFill>
            <a:srgbClr val="C0C1D7"/>
          </a:solidFill>
          <a:ln/>
        </p:spPr>
      </p:sp>
      <p:sp>
        <p:nvSpPr>
          <p:cNvPr id="10" name="Text 7"/>
          <p:cNvSpPr/>
          <p:nvPr/>
        </p:nvSpPr>
        <p:spPr>
          <a:xfrm>
            <a:off x="10279618" y="1860709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Smurfing (Topic 28)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0279618" y="2339102"/>
            <a:ext cx="3347442" cy="1770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Experienced players creating new accounts to bypass skill-based matchmaking, creating extremely unbalanced matches for beginners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68522" y="4676418"/>
            <a:ext cx="7579757" cy="1629013"/>
          </a:xfrm>
          <a:prstGeom prst="rect">
            <a:avLst/>
          </a:prstGeom>
          <a:solidFill>
            <a:srgbClr val="DADBF1"/>
          </a:solidFill>
          <a:ln/>
        </p:spPr>
      </p:sp>
      <p:sp>
        <p:nvSpPr>
          <p:cNvPr id="13" name="Shape 10"/>
          <p:cNvSpPr/>
          <p:nvPr/>
        </p:nvSpPr>
        <p:spPr>
          <a:xfrm>
            <a:off x="6268522" y="4676418"/>
            <a:ext cx="7579757" cy="30480"/>
          </a:xfrm>
          <a:prstGeom prst="roundRect">
            <a:avLst>
              <a:gd name="adj" fmla="val 304935"/>
            </a:avLst>
          </a:prstGeom>
          <a:solidFill>
            <a:srgbClr val="C0C1D7"/>
          </a:solidFill>
          <a:ln/>
        </p:spPr>
      </p:sp>
      <p:sp>
        <p:nvSpPr>
          <p:cNvPr id="14" name="Text 11"/>
          <p:cNvSpPr/>
          <p:nvPr/>
        </p:nvSpPr>
        <p:spPr>
          <a:xfrm>
            <a:off x="6489740" y="4897636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Cheating (Topic 5)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6489740" y="5376029"/>
            <a:ext cx="7137321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Frustration with ineffective or nonexistent anti-cheat systems that fail to detect or punish obvious rule violations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6260902" y="6561892"/>
            <a:ext cx="7594997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Players exhibit the strongest emotional reactions to perceived unfairness, with these issues undermining trust in the entire game ecosystem</a:t>
            </a:r>
            <a:endParaRPr lang="en-US" sz="17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3768" y="490061"/>
            <a:ext cx="6603444" cy="556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Didn't Emerge: Difficulty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768" y="1514713"/>
            <a:ext cx="6474023" cy="647402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40228" y="1492329"/>
            <a:ext cx="2673429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Surprising Absence: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7540228" y="2004536"/>
            <a:ext cx="6474023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Despite common assumptions, no significant topic emerged complaining about games being "too hard"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7540228" y="2752963"/>
            <a:ext cx="2945011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Possible Explanations: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7540228" y="3265170"/>
            <a:ext cx="6474023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Self-selection: Players who dislike challenge avoid difficult games entirely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540228" y="3897749"/>
            <a:ext cx="6474023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Priority hierarchy: Difficulty frustration is overshadowed by more concrete issues like crashes or fairness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7540228" y="4530328"/>
            <a:ext cx="6474023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Cultural shift: Modern gaming communities increasingly expect and value challenge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7540228" y="5162907"/>
            <a:ext cx="6474023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evolution: Better tutorials, difficulty options, and onboarding have reduced difficulty-related frustration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623768" y="8389739"/>
            <a:ext cx="1338286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finding challenges the stereotype that difficulty is a primary source of player frustration</a:t>
            </a:r>
            <a:endParaRPr lang="en-US" sz="1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3425" y="576263"/>
            <a:ext cx="5238869" cy="654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Insights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3425" y="1650206"/>
            <a:ext cx="6477000" cy="3066812"/>
          </a:xfrm>
          <a:prstGeom prst="roundRect">
            <a:avLst>
              <a:gd name="adj" fmla="val 28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50595" y="1867376"/>
            <a:ext cx="628650" cy="628650"/>
          </a:xfrm>
          <a:prstGeom prst="roundRect">
            <a:avLst>
              <a:gd name="adj" fmla="val 14544000"/>
            </a:avLst>
          </a:prstGeom>
          <a:solidFill>
            <a:srgbClr val="4950BC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23474" y="2040255"/>
            <a:ext cx="282893" cy="28289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50595" y="2705576"/>
            <a:ext cx="2657118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Systemic Frustration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950595" y="3158728"/>
            <a:ext cx="6042660" cy="1341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Modern frustration stems less from individual mechanics and more from complex systems—account management, anti-cheat implementation, progression structures, and matchmaking algorithms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419975" y="1650206"/>
            <a:ext cx="6477000" cy="3066812"/>
          </a:xfrm>
          <a:prstGeom prst="roundRect">
            <a:avLst>
              <a:gd name="adj" fmla="val 28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37145" y="1867376"/>
            <a:ext cx="628650" cy="628650"/>
          </a:xfrm>
          <a:prstGeom prst="roundRect">
            <a:avLst>
              <a:gd name="adj" fmla="val 14544000"/>
            </a:avLst>
          </a:prstGeom>
          <a:solidFill>
            <a:srgbClr val="4950BC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10024" y="2040255"/>
            <a:ext cx="282893" cy="28289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37145" y="2705576"/>
            <a:ext cx="2750463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Technical Dominance</a:t>
            </a:r>
            <a:endParaRPr lang="en-US" sz="2050" dirty="0"/>
          </a:p>
        </p:txBody>
      </p:sp>
      <p:sp>
        <p:nvSpPr>
          <p:cNvPr id="12" name="Text 8"/>
          <p:cNvSpPr/>
          <p:nvPr/>
        </p:nvSpPr>
        <p:spPr>
          <a:xfrm>
            <a:off x="7637145" y="3158728"/>
            <a:ext cx="6042660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Technical failures produce the strongest emotional responses, particularly those that block goals entirely (crashes, connection issues) or waste player time</a:t>
            </a:r>
            <a:endParaRPr lang="en-US" sz="1650" dirty="0"/>
          </a:p>
        </p:txBody>
      </p:sp>
      <p:sp>
        <p:nvSpPr>
          <p:cNvPr id="13" name="Shape 9"/>
          <p:cNvSpPr/>
          <p:nvPr/>
        </p:nvSpPr>
        <p:spPr>
          <a:xfrm>
            <a:off x="733425" y="4926568"/>
            <a:ext cx="6477000" cy="2731532"/>
          </a:xfrm>
          <a:prstGeom prst="roundRect">
            <a:avLst>
              <a:gd name="adj" fmla="val 322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50595" y="5143738"/>
            <a:ext cx="628650" cy="628650"/>
          </a:xfrm>
          <a:prstGeom prst="roundRect">
            <a:avLst>
              <a:gd name="adj" fmla="val 14544000"/>
            </a:avLst>
          </a:prstGeom>
          <a:solidFill>
            <a:srgbClr val="4950BC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3474" y="5316617"/>
            <a:ext cx="282893" cy="28289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50595" y="5981938"/>
            <a:ext cx="261937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Fairness &gt; Difficulty</a:t>
            </a:r>
            <a:endParaRPr lang="en-US" sz="2050" dirty="0"/>
          </a:p>
        </p:txBody>
      </p:sp>
      <p:sp>
        <p:nvSpPr>
          <p:cNvPr id="17" name="Text 12"/>
          <p:cNvSpPr/>
          <p:nvPr/>
        </p:nvSpPr>
        <p:spPr>
          <a:xfrm>
            <a:off x="950595" y="6435090"/>
            <a:ext cx="6042660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Players accept challenge but reject perceived unfairness—especially in competitive environments where skill assessment is central to the experience</a:t>
            </a:r>
            <a:endParaRPr lang="en-US" sz="1650" dirty="0"/>
          </a:p>
        </p:txBody>
      </p:sp>
      <p:sp>
        <p:nvSpPr>
          <p:cNvPr id="18" name="Shape 13"/>
          <p:cNvSpPr/>
          <p:nvPr/>
        </p:nvSpPr>
        <p:spPr>
          <a:xfrm>
            <a:off x="7419975" y="4926568"/>
            <a:ext cx="6477000" cy="2731532"/>
          </a:xfrm>
          <a:prstGeom prst="roundRect">
            <a:avLst>
              <a:gd name="adj" fmla="val 322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37145" y="5143738"/>
            <a:ext cx="628650" cy="628650"/>
          </a:xfrm>
          <a:prstGeom prst="roundRect">
            <a:avLst>
              <a:gd name="adj" fmla="val 14544000"/>
            </a:avLst>
          </a:prstGeom>
          <a:solidFill>
            <a:srgbClr val="4950BC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0024" y="5316617"/>
            <a:ext cx="282893" cy="282893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37145" y="5981938"/>
            <a:ext cx="3273743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Expectation Management</a:t>
            </a:r>
            <a:endParaRPr lang="en-US" sz="2050" dirty="0"/>
          </a:p>
        </p:txBody>
      </p:sp>
      <p:sp>
        <p:nvSpPr>
          <p:cNvPr id="22" name="Text 16"/>
          <p:cNvSpPr/>
          <p:nvPr/>
        </p:nvSpPr>
        <p:spPr>
          <a:xfrm>
            <a:off x="7637145" y="6435090"/>
            <a:ext cx="6042660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Pre-release marketing, developer promises, and review embargoes significantly impact how players emotionally respond to issues at launch</a:t>
            </a:r>
            <a:endParaRPr lang="en-US" sz="16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1981" y="480893"/>
            <a:ext cx="5858113" cy="546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Implications for Developers</a:t>
            </a:r>
            <a:endParaRPr lang="en-US" sz="3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981" y="1486376"/>
            <a:ext cx="6489859" cy="648985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180" y="1486376"/>
            <a:ext cx="874395" cy="13571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585359" y="1661160"/>
            <a:ext cx="2608898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Early Detection Systems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8585359" y="2109192"/>
            <a:ext cx="5440680" cy="559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review mining to detect emerging frustration themes before they become widespread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180" y="2843570"/>
            <a:ext cx="874395" cy="135719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585359" y="3018353"/>
            <a:ext cx="2412087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NFR-Driven Evaluation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8585359" y="3466386"/>
            <a:ext cx="5440680" cy="559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Evaluate games not just on design but on non-functional requirements—especially fairness, accessibility, and performance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180" y="4200763"/>
            <a:ext cx="874395" cy="135719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585359" y="4375547"/>
            <a:ext cx="3189208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Fairness as Core Requirement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8585359" y="4823579"/>
            <a:ext cx="5440680" cy="559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Treat fair matchmaking, anti-cheat, and progression as mission-critical systems deserving dedicated resources</a:t>
            </a:r>
            <a:endParaRPr lang="en-US" sz="13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6180" y="5557957"/>
            <a:ext cx="874395" cy="135719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585359" y="5732740"/>
            <a:ext cx="3600569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Continuous Sentiment Monitoring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8585359" y="6180773"/>
            <a:ext cx="5440680" cy="559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real-time sentiment dashboards to help teams respond to issues before they escalate into community crises</a:t>
            </a:r>
            <a:endParaRPr lang="en-US" sz="13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7014"/>
            <a:ext cx="71066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Limitations &amp; Future Work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5276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Limitations</a:t>
            </a:r>
            <a:endParaRPr lang="en-US" sz="2650" dirty="0"/>
          </a:p>
        </p:txBody>
      </p:sp>
      <p:sp>
        <p:nvSpPr>
          <p:cNvPr id="4" name="Shape 2"/>
          <p:cNvSpPr/>
          <p:nvPr/>
        </p:nvSpPr>
        <p:spPr>
          <a:xfrm>
            <a:off x="793790" y="2957989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4950BC"/>
          </a:solidFill>
          <a:ln/>
        </p:spPr>
      </p:sp>
      <p:sp>
        <p:nvSpPr>
          <p:cNvPr id="5" name="Text 3"/>
          <p:cNvSpPr/>
          <p:nvPr/>
        </p:nvSpPr>
        <p:spPr>
          <a:xfrm>
            <a:off x="1133951" y="2833211"/>
            <a:ext cx="59045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Review bias toward vocal users may not represent silent majority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4137422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4950BC"/>
          </a:solidFill>
          <a:ln/>
        </p:spPr>
      </p:sp>
      <p:sp>
        <p:nvSpPr>
          <p:cNvPr id="7" name="Text 5"/>
          <p:cNvSpPr/>
          <p:nvPr/>
        </p:nvSpPr>
        <p:spPr>
          <a:xfrm>
            <a:off x="1133951" y="4012644"/>
            <a:ext cx="59045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English-only analysis excludes important international communities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93790" y="5316855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4950BC"/>
          </a:solidFill>
          <a:ln/>
        </p:spPr>
      </p:sp>
      <p:sp>
        <p:nvSpPr>
          <p:cNvPr id="9" name="Text 7"/>
          <p:cNvSpPr/>
          <p:nvPr/>
        </p:nvSpPr>
        <p:spPr>
          <a:xfrm>
            <a:off x="1133951" y="5192078"/>
            <a:ext cx="59045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Sarcasm and irony detection remains challenging for sentiment models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6496288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4950BC"/>
          </a:solidFill>
          <a:ln/>
        </p:spPr>
      </p:sp>
      <p:sp>
        <p:nvSpPr>
          <p:cNvPr id="11" name="Text 9"/>
          <p:cNvSpPr/>
          <p:nvPr/>
        </p:nvSpPr>
        <p:spPr>
          <a:xfrm>
            <a:off x="1133951" y="6371511"/>
            <a:ext cx="59045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sensitivity to preprocessing and parameter choices affects results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215276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 Work</a:t>
            </a:r>
            <a:endParaRPr lang="en-US" sz="265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684532" y="2844522"/>
            <a:ext cx="340162" cy="340162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8336637" y="2833211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Predictive modeling to forecast frustration spikes before they occur</a:t>
            </a:r>
            <a:endParaRPr lang="en-US" sz="1750" dirty="0"/>
          </a:p>
        </p:txBody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4532" y="4023955"/>
            <a:ext cx="340162" cy="340162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8336637" y="4012644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Live developer dashboards for real-time frustration monitoring</a:t>
            </a:r>
            <a:endParaRPr lang="en-US" sz="1750" dirty="0"/>
          </a:p>
        </p:txBody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84532" y="5203388"/>
            <a:ext cx="340162" cy="340162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8336637" y="5192078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NFR extraction pipelines integrated into development workflows</a:t>
            </a:r>
            <a:endParaRPr lang="en-US" sz="1750" dirty="0"/>
          </a:p>
        </p:txBody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4532" y="6382822"/>
            <a:ext cx="340162" cy="340162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8336637" y="6371511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Cross-cultural analysis of frustration patterns in different markets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860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1999" y="3276957"/>
            <a:ext cx="7972901" cy="671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Why Study Player Frustration?</a:t>
            </a:r>
            <a:endParaRPr lang="en-US" sz="4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99" y="4270772"/>
            <a:ext cx="4375428" cy="85951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66788" y="5345073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Business Impact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966788" y="5809655"/>
            <a:ext cx="3945850" cy="1031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Directly affects player retention, enjoyment metrics, and ultimately game sales and revenue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427" y="4270772"/>
            <a:ext cx="4375428" cy="8595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42215" y="5345073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Emotional Driver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5342215" y="5809655"/>
            <a:ext cx="3945850" cy="1031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One of the strongest emotional responses in gaming experiences, influencing behavior and reviews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2854" y="4270772"/>
            <a:ext cx="4375428" cy="85951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7643" y="5345073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Research Gap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9717643" y="5809655"/>
            <a:ext cx="3945850" cy="1031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Understudied as a software engineering problem despite clear connections to system architecture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751999" y="7297698"/>
            <a:ext cx="13126402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Millions of player reviews represent an untapped data source for systematic analysis of frustration patterns</a:t>
            </a:r>
            <a:endParaRPr lang="en-US" sz="16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79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3038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Frustration is a complex emotional response shaped by psychological needs, expectations, and software quality attributes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19635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Contributions: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93790" y="396180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taxonomy of player frustration sources in modern games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40400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Novel mapping between emotional responses and software engineering NFRs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4620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Scalable methodology for analyzing large-scale player feedback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28839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Evidence-based recommendations for frustration-aware game development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99146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Thank You!</a:t>
            </a:r>
            <a:endParaRPr lang="en-US" sz="3550" dirty="0"/>
          </a:p>
        </p:txBody>
      </p:sp>
      <p:sp>
        <p:nvSpPr>
          <p:cNvPr id="10" name="Text 8"/>
          <p:cNvSpPr/>
          <p:nvPr/>
        </p:nvSpPr>
        <p:spPr>
          <a:xfrm>
            <a:off x="793790" y="68986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Questions?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2944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245" y="2719864"/>
            <a:ext cx="4459010" cy="557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Research Questions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24245" y="3812262"/>
            <a:ext cx="6601778" cy="1603296"/>
          </a:xfrm>
          <a:prstGeom prst="roundRect">
            <a:avLst>
              <a:gd name="adj" fmla="val 6844"/>
            </a:avLst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624245" y="3789402"/>
            <a:ext cx="6601778" cy="91440"/>
          </a:xfrm>
          <a:prstGeom prst="roundRect">
            <a:avLst>
              <a:gd name="adj" fmla="val 81925"/>
            </a:avLst>
          </a:prstGeom>
          <a:solidFill>
            <a:srgbClr val="4950BC"/>
          </a:solidFill>
          <a:ln/>
        </p:spPr>
      </p:sp>
      <p:sp>
        <p:nvSpPr>
          <p:cNvPr id="6" name="Shape 3"/>
          <p:cNvSpPr/>
          <p:nvPr/>
        </p:nvSpPr>
        <p:spPr>
          <a:xfrm>
            <a:off x="3657600" y="3544729"/>
            <a:ext cx="535067" cy="535067"/>
          </a:xfrm>
          <a:prstGeom prst="roundRect">
            <a:avLst>
              <a:gd name="adj" fmla="val 170894"/>
            </a:avLst>
          </a:prstGeom>
          <a:solidFill>
            <a:srgbClr val="4950BC"/>
          </a:solidFill>
          <a:ln/>
        </p:spPr>
      </p:sp>
      <p:sp>
        <p:nvSpPr>
          <p:cNvPr id="7" name="Text 4"/>
          <p:cNvSpPr/>
          <p:nvPr/>
        </p:nvSpPr>
        <p:spPr>
          <a:xfrm>
            <a:off x="3818096" y="3678436"/>
            <a:ext cx="213955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825460" y="4258151"/>
            <a:ext cx="4687848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causes frustration in modern games?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25460" y="4643795"/>
            <a:ext cx="6199346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Identifying the primary technical, design, and psychological triggers that lead to negative player experiences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7404378" y="3812262"/>
            <a:ext cx="6601778" cy="1603296"/>
          </a:xfrm>
          <a:prstGeom prst="roundRect">
            <a:avLst>
              <a:gd name="adj" fmla="val 6844"/>
            </a:avLst>
          </a:prstGeom>
          <a:solidFill>
            <a:srgbClr val="FFFFFF"/>
          </a:solidFill>
          <a:ln/>
        </p:spPr>
      </p:sp>
      <p:sp>
        <p:nvSpPr>
          <p:cNvPr id="11" name="Shape 8"/>
          <p:cNvSpPr/>
          <p:nvPr/>
        </p:nvSpPr>
        <p:spPr>
          <a:xfrm>
            <a:off x="7404378" y="3789402"/>
            <a:ext cx="6601778" cy="91440"/>
          </a:xfrm>
          <a:prstGeom prst="roundRect">
            <a:avLst>
              <a:gd name="adj" fmla="val 81925"/>
            </a:avLst>
          </a:prstGeom>
          <a:solidFill>
            <a:srgbClr val="4950BC"/>
          </a:solidFill>
          <a:ln/>
        </p:spPr>
      </p:sp>
      <p:sp>
        <p:nvSpPr>
          <p:cNvPr id="12" name="Shape 9"/>
          <p:cNvSpPr/>
          <p:nvPr/>
        </p:nvSpPr>
        <p:spPr>
          <a:xfrm>
            <a:off x="10437733" y="3544729"/>
            <a:ext cx="535067" cy="535067"/>
          </a:xfrm>
          <a:prstGeom prst="roundRect">
            <a:avLst>
              <a:gd name="adj" fmla="val 170894"/>
            </a:avLst>
          </a:prstGeom>
          <a:solidFill>
            <a:srgbClr val="4950BC"/>
          </a:solidFill>
          <a:ln/>
        </p:spPr>
      </p:sp>
      <p:sp>
        <p:nvSpPr>
          <p:cNvPr id="13" name="Text 10"/>
          <p:cNvSpPr/>
          <p:nvPr/>
        </p:nvSpPr>
        <p:spPr>
          <a:xfrm>
            <a:off x="10598229" y="3678436"/>
            <a:ext cx="213955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7605593" y="4258151"/>
            <a:ext cx="5293281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Can we categorize different types of frustration?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605593" y="4643795"/>
            <a:ext cx="6199346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Creating a taxonomy of frustration patterns to enable more targeted solutions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624245" y="5861447"/>
            <a:ext cx="6601778" cy="1882021"/>
          </a:xfrm>
          <a:prstGeom prst="roundRect">
            <a:avLst>
              <a:gd name="adj" fmla="val 5830"/>
            </a:avLst>
          </a:prstGeom>
          <a:solidFill>
            <a:srgbClr val="FFFFFF"/>
          </a:solidFill>
          <a:ln/>
        </p:spPr>
      </p:sp>
      <p:sp>
        <p:nvSpPr>
          <p:cNvPr id="17" name="Shape 14"/>
          <p:cNvSpPr/>
          <p:nvPr/>
        </p:nvSpPr>
        <p:spPr>
          <a:xfrm>
            <a:off x="624245" y="5838587"/>
            <a:ext cx="6601778" cy="91440"/>
          </a:xfrm>
          <a:prstGeom prst="roundRect">
            <a:avLst>
              <a:gd name="adj" fmla="val 81925"/>
            </a:avLst>
          </a:prstGeom>
          <a:solidFill>
            <a:srgbClr val="4950BC"/>
          </a:solidFill>
          <a:ln/>
        </p:spPr>
      </p:sp>
      <p:sp>
        <p:nvSpPr>
          <p:cNvPr id="18" name="Shape 15"/>
          <p:cNvSpPr/>
          <p:nvPr/>
        </p:nvSpPr>
        <p:spPr>
          <a:xfrm>
            <a:off x="3657600" y="5593913"/>
            <a:ext cx="535067" cy="535067"/>
          </a:xfrm>
          <a:prstGeom prst="roundRect">
            <a:avLst>
              <a:gd name="adj" fmla="val 170894"/>
            </a:avLst>
          </a:prstGeom>
          <a:solidFill>
            <a:srgbClr val="4950BC"/>
          </a:solidFill>
          <a:ln/>
        </p:spPr>
      </p:sp>
      <p:sp>
        <p:nvSpPr>
          <p:cNvPr id="19" name="Text 16"/>
          <p:cNvSpPr/>
          <p:nvPr/>
        </p:nvSpPr>
        <p:spPr>
          <a:xfrm>
            <a:off x="3818096" y="5727621"/>
            <a:ext cx="213955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825460" y="6307336"/>
            <a:ext cx="6199346" cy="5574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 certain frustrations map to specific game features or NFRs?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825460" y="6971705"/>
            <a:ext cx="6199346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Connecting emotional responses to non-functional requirements and system architecture</a:t>
            </a:r>
            <a:endParaRPr lang="en-US" sz="1400" dirty="0"/>
          </a:p>
        </p:txBody>
      </p:sp>
      <p:sp>
        <p:nvSpPr>
          <p:cNvPr id="22" name="Shape 19"/>
          <p:cNvSpPr/>
          <p:nvPr/>
        </p:nvSpPr>
        <p:spPr>
          <a:xfrm>
            <a:off x="7404378" y="5861447"/>
            <a:ext cx="6601778" cy="1882021"/>
          </a:xfrm>
          <a:prstGeom prst="roundRect">
            <a:avLst>
              <a:gd name="adj" fmla="val 5830"/>
            </a:avLst>
          </a:prstGeom>
          <a:solidFill>
            <a:srgbClr val="FFFFFF"/>
          </a:solidFill>
          <a:ln/>
        </p:spPr>
      </p:sp>
      <p:sp>
        <p:nvSpPr>
          <p:cNvPr id="23" name="Shape 20"/>
          <p:cNvSpPr/>
          <p:nvPr/>
        </p:nvSpPr>
        <p:spPr>
          <a:xfrm>
            <a:off x="7404378" y="5838587"/>
            <a:ext cx="6601778" cy="91440"/>
          </a:xfrm>
          <a:prstGeom prst="roundRect">
            <a:avLst>
              <a:gd name="adj" fmla="val 81925"/>
            </a:avLst>
          </a:prstGeom>
          <a:solidFill>
            <a:srgbClr val="4950BC"/>
          </a:solidFill>
          <a:ln/>
        </p:spPr>
      </p:sp>
      <p:sp>
        <p:nvSpPr>
          <p:cNvPr id="24" name="Shape 21"/>
          <p:cNvSpPr/>
          <p:nvPr/>
        </p:nvSpPr>
        <p:spPr>
          <a:xfrm>
            <a:off x="10437733" y="5593913"/>
            <a:ext cx="535067" cy="535067"/>
          </a:xfrm>
          <a:prstGeom prst="roundRect">
            <a:avLst>
              <a:gd name="adj" fmla="val 170894"/>
            </a:avLst>
          </a:prstGeom>
          <a:solidFill>
            <a:srgbClr val="4950BC"/>
          </a:solidFill>
          <a:ln/>
        </p:spPr>
      </p:sp>
      <p:sp>
        <p:nvSpPr>
          <p:cNvPr id="25" name="Text 22"/>
          <p:cNvSpPr/>
          <p:nvPr/>
        </p:nvSpPr>
        <p:spPr>
          <a:xfrm>
            <a:off x="10598229" y="5727621"/>
            <a:ext cx="213955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1650" dirty="0"/>
          </a:p>
        </p:txBody>
      </p:sp>
      <p:sp>
        <p:nvSpPr>
          <p:cNvPr id="26" name="Text 23"/>
          <p:cNvSpPr/>
          <p:nvPr/>
        </p:nvSpPr>
        <p:spPr>
          <a:xfrm>
            <a:off x="7605593" y="6307336"/>
            <a:ext cx="6199346" cy="5574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Can modeling frustration support better game development?</a:t>
            </a:r>
            <a:endParaRPr lang="en-US" sz="1750" dirty="0"/>
          </a:p>
        </p:txBody>
      </p:sp>
      <p:sp>
        <p:nvSpPr>
          <p:cNvPr id="27" name="Text 24"/>
          <p:cNvSpPr/>
          <p:nvPr/>
        </p:nvSpPr>
        <p:spPr>
          <a:xfrm>
            <a:off x="7605593" y="6971705"/>
            <a:ext cx="6199346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Translating findings into actionable insights for developers and studios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3768" y="490061"/>
            <a:ext cx="8913257" cy="556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Psychological Foundations of Frustration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768" y="1514713"/>
            <a:ext cx="6474023" cy="647402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40228" y="1514713"/>
            <a:ext cx="6474023" cy="1398270"/>
          </a:xfrm>
          <a:prstGeom prst="roundRect">
            <a:avLst>
              <a:gd name="adj" fmla="val 53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725966" y="1700451"/>
            <a:ext cx="2227778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Goal Obstruction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725966" y="2156936"/>
            <a:ext cx="6102548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Classical frustration theory (Dollard &amp; Berkowitz): Frustration occurs when planned actions are blocked or interrupted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7540228" y="3091101"/>
            <a:ext cx="6474023" cy="1398270"/>
          </a:xfrm>
          <a:prstGeom prst="roundRect">
            <a:avLst>
              <a:gd name="adj" fmla="val 53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725966" y="3276838"/>
            <a:ext cx="2910483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Self-Determination Theory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725966" y="3733324"/>
            <a:ext cx="6102548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Frustration emerges when psychological needs are unmet: autonomy, competence, and relatedness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7540228" y="4667488"/>
            <a:ext cx="6474023" cy="1398270"/>
          </a:xfrm>
          <a:prstGeom prst="roundRect">
            <a:avLst>
              <a:gd name="adj" fmla="val 53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725966" y="4853226"/>
            <a:ext cx="2302431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Expectancy Violation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725966" y="5309711"/>
            <a:ext cx="6102548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Modern frustration amplified by hype cycles and disappointment when expectations aren't met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623768" y="8389739"/>
            <a:ext cx="1338286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psychological frameworks guide our analysis of player feedback and review sentiment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18728" y="662107"/>
            <a:ext cx="8079343" cy="950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Game Selection Criteria: Core Frustration Mechanisms</a:t>
            </a:r>
            <a:endParaRPr lang="en-US" sz="29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728" y="1840825"/>
            <a:ext cx="380286" cy="3802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18728" y="2411254"/>
            <a:ext cx="1901428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High Difficulty</a:t>
            </a:r>
            <a:endParaRPr lang="en-US" sz="1450" dirty="0"/>
          </a:p>
        </p:txBody>
      </p:sp>
      <p:sp>
        <p:nvSpPr>
          <p:cNvPr id="6" name="Text 2"/>
          <p:cNvSpPr/>
          <p:nvPr/>
        </p:nvSpPr>
        <p:spPr>
          <a:xfrm>
            <a:off x="6018728" y="2740104"/>
            <a:ext cx="8079343" cy="486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Games with demanding skill requirements that create pressure on player competence (e.g., Souls-likes, competitive shooters)</a:t>
            </a:r>
            <a:endParaRPr lang="en-US" sz="11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8728" y="3531037"/>
            <a:ext cx="380286" cy="38028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18728" y="4101465"/>
            <a:ext cx="2154793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Technical Interruptions</a:t>
            </a:r>
            <a:endParaRPr lang="en-US" sz="1450" dirty="0"/>
          </a:p>
        </p:txBody>
      </p:sp>
      <p:sp>
        <p:nvSpPr>
          <p:cNvPr id="9" name="Text 4"/>
          <p:cNvSpPr/>
          <p:nvPr/>
        </p:nvSpPr>
        <p:spPr>
          <a:xfrm>
            <a:off x="6018728" y="4430316"/>
            <a:ext cx="8079343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Games with documented performance issues, bugs, or server problems that disrupt play sessions</a:t>
            </a:r>
            <a:endParaRPr lang="en-US" sz="11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18728" y="4977884"/>
            <a:ext cx="380286" cy="38028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18728" y="5548313"/>
            <a:ext cx="1901428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Punishing Design</a:t>
            </a:r>
            <a:endParaRPr lang="en-US" sz="1450" dirty="0"/>
          </a:p>
        </p:txBody>
      </p:sp>
      <p:sp>
        <p:nvSpPr>
          <p:cNvPr id="12" name="Text 6"/>
          <p:cNvSpPr/>
          <p:nvPr/>
        </p:nvSpPr>
        <p:spPr>
          <a:xfrm>
            <a:off x="6018728" y="5877163"/>
            <a:ext cx="8079343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Games with severe penalties for failure, progress loss, or restrictive mechanics that limit player freedom</a:t>
            </a:r>
            <a:endParaRPr lang="en-US" sz="11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18728" y="6424732"/>
            <a:ext cx="380286" cy="38028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18728" y="6995160"/>
            <a:ext cx="1901428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Toxic Multiplayer</a:t>
            </a:r>
            <a:endParaRPr lang="en-US" sz="1450" dirty="0"/>
          </a:p>
        </p:txBody>
      </p:sp>
      <p:sp>
        <p:nvSpPr>
          <p:cNvPr id="15" name="Text 8"/>
          <p:cNvSpPr/>
          <p:nvPr/>
        </p:nvSpPr>
        <p:spPr>
          <a:xfrm>
            <a:off x="6018728" y="7324011"/>
            <a:ext cx="8079343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Games with documented community issues, harassment problems, or team-dependent success factors</a:t>
            </a:r>
            <a:endParaRPr lang="en-US" sz="1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7223" y="500658"/>
            <a:ext cx="5960745" cy="568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Additional Selection Filters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223" y="1547455"/>
            <a:ext cx="6455926" cy="645592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44872" y="1547455"/>
            <a:ext cx="409694" cy="409694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136612" y="1609963"/>
            <a:ext cx="2276118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Large Player Base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136612" y="2076569"/>
            <a:ext cx="5864185" cy="582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Games with substantial active populations expose subtle issues that might not appear in smaller communities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7544872" y="3023116"/>
            <a:ext cx="409694" cy="409694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136612" y="3085624"/>
            <a:ext cx="2276118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High Expectations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136612" y="3552230"/>
            <a:ext cx="5864185" cy="582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Games with significant pre-release marketing or developer reputation that creates elevated player expectations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7544872" y="4498777"/>
            <a:ext cx="409694" cy="409694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136612" y="4561284"/>
            <a:ext cx="2378988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Large Review Volume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8136612" y="5027890"/>
            <a:ext cx="5864185" cy="582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Sufficient data to reach thematic saturation and identify consistent patterns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7544872" y="5974437"/>
            <a:ext cx="409694" cy="409694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136612" y="6036945"/>
            <a:ext cx="3095863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High Negative-Review Ratio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8136612" y="6503551"/>
            <a:ext cx="5864185" cy="582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Games experiencing significant backlash provide natural experiments in frustration dynamics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8052" y="607814"/>
            <a:ext cx="4496157" cy="542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Sources &amp; Scale</a:t>
            </a:r>
            <a:endParaRPr lang="en-US" sz="3400" dirty="0"/>
          </a:p>
        </p:txBody>
      </p:sp>
      <p:sp>
        <p:nvSpPr>
          <p:cNvPr id="3" name="Shape 1"/>
          <p:cNvSpPr/>
          <p:nvPr/>
        </p:nvSpPr>
        <p:spPr>
          <a:xfrm>
            <a:off x="608052" y="1606629"/>
            <a:ext cx="6495217" cy="1116211"/>
          </a:xfrm>
          <a:prstGeom prst="roundRect">
            <a:avLst>
              <a:gd name="adj" fmla="val 6537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04624" y="1803202"/>
            <a:ext cx="2171581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Steam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804624" y="2248376"/>
            <a:ext cx="6102072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Structured user reviews collected through official API with metadata</a:t>
            </a:r>
            <a:endParaRPr lang="en-US" sz="1350" dirty="0"/>
          </a:p>
        </p:txBody>
      </p:sp>
      <p:sp>
        <p:nvSpPr>
          <p:cNvPr id="6" name="Shape 4"/>
          <p:cNvSpPr/>
          <p:nvPr/>
        </p:nvSpPr>
        <p:spPr>
          <a:xfrm>
            <a:off x="608052" y="2896553"/>
            <a:ext cx="6495217" cy="1394103"/>
          </a:xfrm>
          <a:prstGeom prst="roundRect">
            <a:avLst>
              <a:gd name="adj" fmla="val 5234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804624" y="3093125"/>
            <a:ext cx="2171581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Reddit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804624" y="3538299"/>
            <a:ext cx="6102072" cy="555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Community discussions accessed via PRAW with heuristic filtering for relevant content</a:t>
            </a:r>
            <a:endParaRPr lang="en-US" sz="1350" dirty="0"/>
          </a:p>
        </p:txBody>
      </p:sp>
      <p:sp>
        <p:nvSpPr>
          <p:cNvPr id="9" name="Shape 7"/>
          <p:cNvSpPr/>
          <p:nvPr/>
        </p:nvSpPr>
        <p:spPr>
          <a:xfrm>
            <a:off x="608052" y="4464367"/>
            <a:ext cx="6495217" cy="1394103"/>
          </a:xfrm>
          <a:prstGeom prst="roundRect">
            <a:avLst>
              <a:gd name="adj" fmla="val 5234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804624" y="4660940"/>
            <a:ext cx="2171581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Metacritic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804624" y="5106114"/>
            <a:ext cx="6102072" cy="555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Critical and user reviews extracted using Selenium automation to bypass infinite scroll limitations</a:t>
            </a:r>
            <a:endParaRPr lang="en-US" sz="1350" dirty="0"/>
          </a:p>
        </p:txBody>
      </p:sp>
      <p:sp>
        <p:nvSpPr>
          <p:cNvPr id="12" name="Shape 10"/>
          <p:cNvSpPr/>
          <p:nvPr/>
        </p:nvSpPr>
        <p:spPr>
          <a:xfrm>
            <a:off x="608052" y="6032183"/>
            <a:ext cx="6495217" cy="1394103"/>
          </a:xfrm>
          <a:prstGeom prst="roundRect">
            <a:avLst>
              <a:gd name="adj" fmla="val 5234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804624" y="6228755"/>
            <a:ext cx="2171581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Official Forums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804624" y="6673929"/>
            <a:ext cx="6102072" cy="555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Long-form player feedback and patch note discussions from game-specific communities</a:t>
            </a:r>
            <a:endParaRPr lang="en-US" sz="1350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4751" y="1606629"/>
            <a:ext cx="6495217" cy="3542824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7534751" y="5344835"/>
            <a:ext cx="6495217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≈ 2,000,000 reviews collected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7534751" y="5779056"/>
            <a:ext cx="6495217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Required efficient streaming and storage pipelines to process at scale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279" y="560308"/>
            <a:ext cx="5701308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Preprocessing Pipeline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303770" y="1601629"/>
            <a:ext cx="22860" cy="6067663"/>
          </a:xfrm>
          <a:prstGeom prst="roundRect">
            <a:avLst>
              <a:gd name="adj" fmla="val 373402"/>
            </a:avLst>
          </a:prstGeom>
          <a:solidFill>
            <a:srgbClr val="C0C1D7"/>
          </a:solidFill>
          <a:ln/>
        </p:spPr>
      </p:sp>
      <p:sp>
        <p:nvSpPr>
          <p:cNvPr id="4" name="Shape 2"/>
          <p:cNvSpPr/>
          <p:nvPr/>
        </p:nvSpPr>
        <p:spPr>
          <a:xfrm>
            <a:off x="6499860" y="1818799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C0C1D7"/>
          </a:solidFill>
          <a:ln/>
        </p:spPr>
      </p:sp>
      <p:sp>
        <p:nvSpPr>
          <p:cNvPr id="5" name="Shape 3"/>
          <p:cNvSpPr/>
          <p:nvPr/>
        </p:nvSpPr>
        <p:spPr>
          <a:xfrm>
            <a:off x="7086600" y="1601629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62800" y="1639729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3375898" y="1671399"/>
            <a:ext cx="292322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Time Window Selection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11279" y="2110859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Applied consistent 2-year window across all data sources to ensure temporal alignment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520940" y="3037999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C0C1D7"/>
          </a:solidFill>
          <a:ln/>
        </p:spPr>
      </p:sp>
      <p:sp>
        <p:nvSpPr>
          <p:cNvPr id="10" name="Shape 8"/>
          <p:cNvSpPr/>
          <p:nvPr/>
        </p:nvSpPr>
        <p:spPr>
          <a:xfrm>
            <a:off x="7086600" y="2820829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62800" y="2858929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8331279" y="289059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Language Filtering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8331279" y="3330059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Used ASCII heuristics, dedicated language detection models, and API filters to isolate English content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499860" y="4088963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C0C1D7"/>
          </a:solidFill>
          <a:ln/>
        </p:spPr>
      </p:sp>
      <p:sp>
        <p:nvSpPr>
          <p:cNvPr id="15" name="Shape 13"/>
          <p:cNvSpPr/>
          <p:nvPr/>
        </p:nvSpPr>
        <p:spPr>
          <a:xfrm>
            <a:off x="7086600" y="3871793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62800" y="3909893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3758684" y="3941564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Deduplication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711279" y="4381024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Removed duplicate entries and standardized schema across platforms for unified analysis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520940" y="5139928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C0C1D7"/>
          </a:solidFill>
          <a:ln/>
        </p:spPr>
      </p:sp>
      <p:sp>
        <p:nvSpPr>
          <p:cNvPr id="20" name="Shape 18"/>
          <p:cNvSpPr/>
          <p:nvPr/>
        </p:nvSpPr>
        <p:spPr>
          <a:xfrm>
            <a:off x="7086600" y="4922758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62800" y="4960858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8331279" y="4992529"/>
            <a:ext cx="330410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Hybrid Sentiment Analysis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8331279" y="5431988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Combined DistilBERT, VADER, and custom rules to classify review sentiment with high accuracy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499860" y="6190893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C0C1D7"/>
          </a:solidFill>
          <a:ln/>
        </p:spPr>
      </p:sp>
      <p:sp>
        <p:nvSpPr>
          <p:cNvPr id="25" name="Shape 23"/>
          <p:cNvSpPr/>
          <p:nvPr/>
        </p:nvSpPr>
        <p:spPr>
          <a:xfrm>
            <a:off x="7086600" y="5973723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162800" y="6011823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endParaRPr lang="en-US" sz="2400" dirty="0"/>
          </a:p>
        </p:txBody>
      </p:sp>
      <p:sp>
        <p:nvSpPr>
          <p:cNvPr id="27" name="Text 25"/>
          <p:cNvSpPr/>
          <p:nvPr/>
        </p:nvSpPr>
        <p:spPr>
          <a:xfrm>
            <a:off x="3243620" y="6043493"/>
            <a:ext cx="305550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Negative/Mixed Filtering</a:t>
            </a:r>
            <a:endParaRPr lang="en-US" sz="2000" dirty="0"/>
          </a:p>
        </p:txBody>
      </p:sp>
      <p:sp>
        <p:nvSpPr>
          <p:cNvPr id="28" name="Text 26"/>
          <p:cNvSpPr/>
          <p:nvPr/>
        </p:nvSpPr>
        <p:spPr>
          <a:xfrm>
            <a:off x="711279" y="6482953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Focused analysis on negative and mixed-sentiment reviews where frustration signals are strongest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5558" y="515064"/>
            <a:ext cx="9418915" cy="585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Topic Modeling Strategy: LDA Limitations</a:t>
            </a:r>
            <a:endParaRPr lang="en-US" sz="3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558" y="1592104"/>
            <a:ext cx="6431161" cy="643116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51301" y="1568648"/>
            <a:ext cx="5596890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Initial Approach: Latent Dirichlet Allocation (LDA)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7551301" y="2048589"/>
            <a:ext cx="6431161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Tested with varied configurations: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7551301" y="2516743"/>
            <a:ext cx="6431161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Multiple topic count settings (k=2 to k=50)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7551301" y="2881789"/>
            <a:ext cx="6431161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Different vocabulary pruning thresholds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7551301" y="3246834"/>
            <a:ext cx="6431161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Various Dirichlet prior configurations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7551301" y="3611880"/>
            <a:ext cx="6431161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Unigram and bigram feature extraction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7551301" y="4098727"/>
            <a:ext cx="2341483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Evaluation Metrics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7551301" y="4578668"/>
            <a:ext cx="6431161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c_v coherence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7551301" y="4943713"/>
            <a:ext cx="6431161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c_npmi coherence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7551301" y="5308759"/>
            <a:ext cx="6431161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Perplexity measures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7551301" y="5795605"/>
            <a:ext cx="2341483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Limitation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7551301" y="6275546"/>
            <a:ext cx="6431161" cy="898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LDA consistently collapsed themes into overly broad categories (e.g., "game bad" vs. "community bad"), providing insufficient resolution for meaningful insights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2025-12-08T08:47:39Z</dcterms:created>
  <dcterms:modified xsi:type="dcterms:W3CDTF">2025-12-08T08:47:39Z</dcterms:modified>
</cp:coreProperties>
</file>